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96" r:id="rId2"/>
    <p:sldId id="297" r:id="rId3"/>
    <p:sldId id="258" r:id="rId4"/>
    <p:sldId id="298" r:id="rId5"/>
    <p:sldId id="301" r:id="rId6"/>
    <p:sldId id="300" r:id="rId7"/>
    <p:sldId id="299" r:id="rId8"/>
    <p:sldId id="302" r:id="rId9"/>
    <p:sldId id="304" r:id="rId10"/>
    <p:sldId id="305" r:id="rId11"/>
    <p:sldId id="308" r:id="rId12"/>
    <p:sldId id="309" r:id="rId13"/>
    <p:sldId id="310" r:id="rId14"/>
    <p:sldId id="303" r:id="rId15"/>
    <p:sldId id="307" r:id="rId16"/>
    <p:sldId id="311" r:id="rId17"/>
    <p:sldId id="280" r:id="rId18"/>
    <p:sldId id="312" r:id="rId19"/>
    <p:sldId id="313" r:id="rId20"/>
    <p:sldId id="314"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Roboto Bold" panose="02000000000000000000" pitchFamily="2" charset="0"/>
      <p:regular r:id="rId31"/>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4F0"/>
    <a:srgbClr val="14100F"/>
    <a:srgbClr val="F6F6F8"/>
    <a:srgbClr val="434343"/>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8" autoAdjust="0"/>
    <p:restoredTop sz="83401" autoAdjust="0"/>
  </p:normalViewPr>
  <p:slideViewPr>
    <p:cSldViewPr>
      <p:cViewPr varScale="1">
        <p:scale>
          <a:sx n="70" d="100"/>
          <a:sy n="7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CBC28-D695-7048-AD0B-79669497CA47}"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64319-EEFE-864E-85B5-61DA57BDE040}" type="slidenum">
              <a:rPr lang="en-US" smtClean="0"/>
              <a:t>‹#›</a:t>
            </a:fld>
            <a:endParaRPr lang="en-US"/>
          </a:p>
        </p:txBody>
      </p:sp>
    </p:spTree>
    <p:extLst>
      <p:ext uri="{BB962C8B-B14F-4D97-AF65-F5344CB8AC3E}">
        <p14:creationId xmlns:p14="http://schemas.microsoft.com/office/powerpoint/2010/main" val="153565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Restart Timer [Next Slide]</a:t>
            </a:r>
          </a:p>
        </p:txBody>
      </p:sp>
      <p:sp>
        <p:nvSpPr>
          <p:cNvPr id="4" name="Slide Number Placeholder 3"/>
          <p:cNvSpPr>
            <a:spLocks noGrp="1"/>
          </p:cNvSpPr>
          <p:nvPr>
            <p:ph type="sldNum" sz="quarter" idx="5"/>
          </p:nvPr>
        </p:nvSpPr>
        <p:spPr/>
        <p:txBody>
          <a:bodyPr/>
          <a:lstStyle/>
          <a:p>
            <a:fld id="{21B64319-EEFE-864E-85B5-61DA57BDE040}" type="slidenum">
              <a:rPr lang="en-US" smtClean="0"/>
              <a:t>1</a:t>
            </a:fld>
            <a:endParaRPr lang="en-US"/>
          </a:p>
        </p:txBody>
      </p:sp>
    </p:spTree>
    <p:extLst>
      <p:ext uri="{BB962C8B-B14F-4D97-AF65-F5344CB8AC3E}">
        <p14:creationId xmlns:p14="http://schemas.microsoft.com/office/powerpoint/2010/main" val="408980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was done to improve our model?</a:t>
            </a:r>
          </a:p>
          <a:p>
            <a:r>
              <a:rPr lang="en-US" dirty="0"/>
              <a:t>Pipelines were implemented in order to streamline the process of modelling and executing changes. This involved automatically processing for our categorical variables or imputing missing values. </a:t>
            </a:r>
          </a:p>
          <a:p>
            <a:endParaRPr lang="en-US" dirty="0"/>
          </a:p>
          <a:p>
            <a:r>
              <a:rPr lang="en-US" dirty="0"/>
              <a:t>Cross validation was also implemented in the process, allowing the pipeline to make sure the model was not overfitting.</a:t>
            </a:r>
          </a:p>
        </p:txBody>
      </p:sp>
      <p:sp>
        <p:nvSpPr>
          <p:cNvPr id="4" name="Slide Number Placeholder 3"/>
          <p:cNvSpPr>
            <a:spLocks noGrp="1"/>
          </p:cNvSpPr>
          <p:nvPr>
            <p:ph type="sldNum" sz="quarter" idx="5"/>
          </p:nvPr>
        </p:nvSpPr>
        <p:spPr/>
        <p:txBody>
          <a:bodyPr/>
          <a:lstStyle/>
          <a:p>
            <a:fld id="{21B64319-EEFE-864E-85B5-61DA57BDE040}" type="slidenum">
              <a:rPr lang="en-US" smtClean="0"/>
              <a:t>10</a:t>
            </a:fld>
            <a:endParaRPr lang="en-US"/>
          </a:p>
        </p:txBody>
      </p:sp>
    </p:spTree>
    <p:extLst>
      <p:ext uri="{BB962C8B-B14F-4D97-AF65-F5344CB8AC3E}">
        <p14:creationId xmlns:p14="http://schemas.microsoft.com/office/powerpoint/2010/main" val="65719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were added as a feature. There were 500 unique tags, and so while they could be simply encoded, some dimensionality reduction was also explored to see if it could improve the model. </a:t>
            </a:r>
          </a:p>
          <a:p>
            <a:endParaRPr lang="en-US" dirty="0"/>
          </a:p>
          <a:p>
            <a:r>
              <a:rPr lang="en-US" dirty="0"/>
              <a:t>This involved adding an extra module into the preprocessor, such as PCA. These additions lead to </a:t>
            </a:r>
            <a:r>
              <a:rPr lang="en-US" dirty="0" err="1"/>
              <a:t>noticable</a:t>
            </a:r>
            <a:r>
              <a:rPr lang="en-US" dirty="0"/>
              <a:t> improvements in our model.</a:t>
            </a:r>
          </a:p>
          <a:p>
            <a:endParaRPr lang="en-US" dirty="0"/>
          </a:p>
          <a:p>
            <a:r>
              <a:rPr lang="en-US" dirty="0"/>
              <a:t>It was also important that when exploring features, data bleed was minimized as much as possible. Meaning only features that would realistically be available before prediction should be used.</a:t>
            </a:r>
          </a:p>
          <a:p>
            <a:r>
              <a:rPr lang="en-US" dirty="0"/>
              <a:t>This meant features like owners or hours could not be used directly, as there would be no way to know that before a game's release.</a:t>
            </a:r>
          </a:p>
        </p:txBody>
      </p:sp>
      <p:sp>
        <p:nvSpPr>
          <p:cNvPr id="4" name="Slide Number Placeholder 3"/>
          <p:cNvSpPr>
            <a:spLocks noGrp="1"/>
          </p:cNvSpPr>
          <p:nvPr>
            <p:ph type="sldNum" sz="quarter" idx="5"/>
          </p:nvPr>
        </p:nvSpPr>
        <p:spPr/>
        <p:txBody>
          <a:bodyPr/>
          <a:lstStyle/>
          <a:p>
            <a:fld id="{21B64319-EEFE-864E-85B5-61DA57BDE040}" type="slidenum">
              <a:rPr lang="en-US" smtClean="0"/>
              <a:t>11</a:t>
            </a:fld>
            <a:endParaRPr lang="en-US"/>
          </a:p>
        </p:txBody>
      </p:sp>
    </p:spTree>
    <p:extLst>
      <p:ext uri="{BB962C8B-B14F-4D97-AF65-F5344CB8AC3E}">
        <p14:creationId xmlns:p14="http://schemas.microsoft.com/office/powerpoint/2010/main" val="20952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were however engineered, so that any given game would have their producers’ average owners, or hours, for historical records only. This was engineered by using the release dates of observations. </a:t>
            </a:r>
          </a:p>
          <a:p>
            <a:endParaRPr lang="en-US" dirty="0"/>
          </a:p>
          <a:p>
            <a:r>
              <a:rPr lang="en-US" dirty="0"/>
              <a:t>These engineered features Also provided some improvements to our model.</a:t>
            </a:r>
          </a:p>
        </p:txBody>
      </p:sp>
      <p:sp>
        <p:nvSpPr>
          <p:cNvPr id="4" name="Slide Number Placeholder 3"/>
          <p:cNvSpPr>
            <a:spLocks noGrp="1"/>
          </p:cNvSpPr>
          <p:nvPr>
            <p:ph type="sldNum" sz="quarter" idx="5"/>
          </p:nvPr>
        </p:nvSpPr>
        <p:spPr/>
        <p:txBody>
          <a:bodyPr/>
          <a:lstStyle/>
          <a:p>
            <a:fld id="{21B64319-EEFE-864E-85B5-61DA57BDE040}" type="slidenum">
              <a:rPr lang="en-US" smtClean="0"/>
              <a:t>12</a:t>
            </a:fld>
            <a:endParaRPr lang="en-US"/>
          </a:p>
        </p:txBody>
      </p:sp>
    </p:spTree>
    <p:extLst>
      <p:ext uri="{BB962C8B-B14F-4D97-AF65-F5344CB8AC3E}">
        <p14:creationId xmlns:p14="http://schemas.microsoft.com/office/powerpoint/2010/main" val="304940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explore other classifiers. Classifiers with typically high predictive performance were considered. </a:t>
            </a:r>
            <a:r>
              <a:rPr lang="en-US" dirty="0" err="1"/>
              <a:t>XGBoost</a:t>
            </a:r>
            <a:r>
              <a:rPr lang="en-US" dirty="0"/>
              <a:t> for example, lead to significant improvements in our scores. </a:t>
            </a:r>
            <a:r>
              <a:rPr lang="en-US" dirty="0" err="1"/>
              <a:t>XGBoost</a:t>
            </a:r>
            <a:r>
              <a:rPr lang="en-US" dirty="0"/>
              <a:t> was also a viable model as its prediction time relatively fast, even with increased features.</a:t>
            </a:r>
          </a:p>
          <a:p>
            <a:r>
              <a:rPr lang="en-US" dirty="0"/>
              <a:t>The model search was accompanied with parameter tuning through </a:t>
            </a:r>
            <a:r>
              <a:rPr lang="en-US" dirty="0" err="1"/>
              <a:t>GridSearch</a:t>
            </a:r>
            <a:r>
              <a:rPr lang="en-US" dirty="0"/>
              <a:t>, which allowed for the best values to be used. Class weights and evaluation metric for </a:t>
            </a:r>
            <a:r>
              <a:rPr lang="en-US" dirty="0" err="1"/>
              <a:t>xgboost</a:t>
            </a:r>
            <a:r>
              <a:rPr lang="en-US" dirty="0"/>
              <a:t>, were some of the most valuable hyperparameters.</a:t>
            </a:r>
          </a:p>
        </p:txBody>
      </p:sp>
      <p:sp>
        <p:nvSpPr>
          <p:cNvPr id="4" name="Slide Number Placeholder 3"/>
          <p:cNvSpPr>
            <a:spLocks noGrp="1"/>
          </p:cNvSpPr>
          <p:nvPr>
            <p:ph type="sldNum" sz="quarter" idx="5"/>
          </p:nvPr>
        </p:nvSpPr>
        <p:spPr/>
        <p:txBody>
          <a:bodyPr/>
          <a:lstStyle/>
          <a:p>
            <a:fld id="{21B64319-EEFE-864E-85B5-61DA57BDE040}" type="slidenum">
              <a:rPr lang="en-US" smtClean="0"/>
              <a:t>13</a:t>
            </a:fld>
            <a:endParaRPr lang="en-US"/>
          </a:p>
        </p:txBody>
      </p:sp>
    </p:spTree>
    <p:extLst>
      <p:ext uri="{BB962C8B-B14F-4D97-AF65-F5344CB8AC3E}">
        <p14:creationId xmlns:p14="http://schemas.microsoft.com/office/powerpoint/2010/main" val="246170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those changes lead to a significant improvement in our model. Our latest model used </a:t>
            </a:r>
            <a:r>
              <a:rPr lang="en-US" dirty="0" err="1"/>
              <a:t>XGBoost</a:t>
            </a:r>
            <a:r>
              <a:rPr lang="en-US" dirty="0"/>
              <a:t> with </a:t>
            </a:r>
            <a:r>
              <a:rPr lang="en-US" dirty="0" err="1"/>
              <a:t>gridsearch</a:t>
            </a:r>
            <a:r>
              <a:rPr lang="en-US" dirty="0"/>
              <a:t> turned hyperparameters, really valuable ones can be seen here but there were many more.</a:t>
            </a:r>
          </a:p>
          <a:p>
            <a:br>
              <a:rPr lang="en-US" dirty="0"/>
            </a:br>
            <a:r>
              <a:rPr lang="en-US" dirty="0"/>
              <a:t>The model uses the engineered features mentioned previously along with other added features like supported languages.</a:t>
            </a:r>
          </a:p>
          <a:p>
            <a:endParaRPr lang="en-US" dirty="0"/>
          </a:p>
          <a:p>
            <a:r>
              <a:rPr lang="en-US" dirty="0"/>
              <a:t>As is illustrated in our roc curve, we have significantly improved </a:t>
            </a:r>
            <a:r>
              <a:rPr lang="en-US" dirty="0" err="1"/>
              <a:t>auc</a:t>
            </a:r>
            <a:r>
              <a:rPr lang="en-US" dirty="0"/>
              <a:t> compared to our baseline.</a:t>
            </a:r>
          </a:p>
          <a:p>
            <a:endParaRPr lang="en-US" dirty="0"/>
          </a:p>
          <a:p>
            <a:r>
              <a:rPr lang="en-US" dirty="0"/>
              <a:t>however, The model is still far from perfect as can be seen in our precision and f0.6 scores </a:t>
            </a:r>
          </a:p>
        </p:txBody>
      </p:sp>
      <p:sp>
        <p:nvSpPr>
          <p:cNvPr id="4" name="Slide Number Placeholder 3"/>
          <p:cNvSpPr>
            <a:spLocks noGrp="1"/>
          </p:cNvSpPr>
          <p:nvPr>
            <p:ph type="sldNum" sz="quarter" idx="5"/>
          </p:nvPr>
        </p:nvSpPr>
        <p:spPr/>
        <p:txBody>
          <a:bodyPr/>
          <a:lstStyle/>
          <a:p>
            <a:fld id="{21B64319-EEFE-864E-85B5-61DA57BDE040}" type="slidenum">
              <a:rPr lang="en-US" smtClean="0"/>
              <a:t>14</a:t>
            </a:fld>
            <a:endParaRPr lang="en-US"/>
          </a:p>
        </p:txBody>
      </p:sp>
    </p:spTree>
    <p:extLst>
      <p:ext uri="{BB962C8B-B14F-4D97-AF65-F5344CB8AC3E}">
        <p14:creationId xmlns:p14="http://schemas.microsoft.com/office/powerpoint/2010/main" val="418335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looking at the pr curve again, we can see that the tradeoff between precision and recall is a lot more balanced than our baseline. With this in mind we can always adjust the decision threshold to account for better precision if we decide it to be more important in the future.</a:t>
            </a:r>
          </a:p>
          <a:p>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15</a:t>
            </a:fld>
            <a:endParaRPr lang="en-US"/>
          </a:p>
        </p:txBody>
      </p:sp>
    </p:spTree>
    <p:extLst>
      <p:ext uri="{BB962C8B-B14F-4D97-AF65-F5344CB8AC3E}">
        <p14:creationId xmlns:p14="http://schemas.microsoft.com/office/powerpoint/2010/main" val="263312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while currently the model would be too poor to put into production, we can say that there is certainly potential for a classification model of good games.</a:t>
            </a:r>
          </a:p>
          <a:p>
            <a:endParaRPr lang="en-US" dirty="0"/>
          </a:p>
          <a:p>
            <a:r>
              <a:rPr lang="en-US" dirty="0"/>
              <a:t> Based on the investigation so far, I would say the limiting factor has been the dataset that was used.</a:t>
            </a:r>
          </a:p>
          <a:p>
            <a:endParaRPr lang="en-US" dirty="0"/>
          </a:p>
          <a:p>
            <a:r>
              <a:rPr lang="en-US" dirty="0"/>
              <a:t> While more feature engineering could be done with the current dataset, we are limited to what we can engineer. There are also too many features that aren’t precise enough, and observations that are inaccurate. Time-series data for these features could possibly allow for better feature engineering, with less data bleed, and potentially lead to better models. We can also explore other data sources, or create our own data, to get more accurate observations. </a:t>
            </a:r>
          </a:p>
        </p:txBody>
      </p:sp>
      <p:sp>
        <p:nvSpPr>
          <p:cNvPr id="4" name="Slide Number Placeholder 3"/>
          <p:cNvSpPr>
            <a:spLocks noGrp="1"/>
          </p:cNvSpPr>
          <p:nvPr>
            <p:ph type="sldNum" sz="quarter" idx="5"/>
          </p:nvPr>
        </p:nvSpPr>
        <p:spPr/>
        <p:txBody>
          <a:bodyPr/>
          <a:lstStyle/>
          <a:p>
            <a:fld id="{21B64319-EEFE-864E-85B5-61DA57BDE040}" type="slidenum">
              <a:rPr lang="en-US" smtClean="0"/>
              <a:t>16</a:t>
            </a:fld>
            <a:endParaRPr lang="en-US"/>
          </a:p>
        </p:txBody>
      </p:sp>
    </p:spTree>
    <p:extLst>
      <p:ext uri="{BB962C8B-B14F-4D97-AF65-F5344CB8AC3E}">
        <p14:creationId xmlns:p14="http://schemas.microsoft.com/office/powerpoint/2010/main" val="287590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a:t>
            </a:r>
            <a:br>
              <a:rPr lang="en-US" dirty="0"/>
            </a:br>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17</a:t>
            </a:fld>
            <a:endParaRPr lang="en-US"/>
          </a:p>
        </p:txBody>
      </p:sp>
    </p:spTree>
    <p:extLst>
      <p:ext uri="{BB962C8B-B14F-4D97-AF65-F5344CB8AC3E}">
        <p14:creationId xmlns:p14="http://schemas.microsoft.com/office/powerpoint/2010/main" val="7325976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18</a:t>
            </a:fld>
            <a:endParaRPr lang="en-US"/>
          </a:p>
        </p:txBody>
      </p:sp>
    </p:spTree>
    <p:extLst>
      <p:ext uri="{BB962C8B-B14F-4D97-AF65-F5344CB8AC3E}">
        <p14:creationId xmlns:p14="http://schemas.microsoft.com/office/powerpoint/2010/main" val="6976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today’s meeting. This is a follow up on how we can use classification models to select exclusive games for our Store.</a:t>
            </a:r>
          </a:p>
        </p:txBody>
      </p:sp>
      <p:sp>
        <p:nvSpPr>
          <p:cNvPr id="4" name="Slide Number Placeholder 3"/>
          <p:cNvSpPr>
            <a:spLocks noGrp="1"/>
          </p:cNvSpPr>
          <p:nvPr>
            <p:ph type="sldNum" sz="quarter" idx="5"/>
          </p:nvPr>
        </p:nvSpPr>
        <p:spPr/>
        <p:txBody>
          <a:bodyPr/>
          <a:lstStyle/>
          <a:p>
            <a:fld id="{21B64319-EEFE-864E-85B5-61DA57BDE040}" type="slidenum">
              <a:rPr lang="en-US" smtClean="0"/>
              <a:t>2</a:t>
            </a:fld>
            <a:endParaRPr lang="en-US"/>
          </a:p>
        </p:txBody>
      </p:sp>
    </p:spTree>
    <p:extLst>
      <p:ext uri="{BB962C8B-B14F-4D97-AF65-F5344CB8AC3E}">
        <p14:creationId xmlns:p14="http://schemas.microsoft.com/office/powerpoint/2010/main" val="358341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from last meeting, the reason we need to better select our games is because our aggressive pursuit model, where we have spent billions of dollars in acquiring exclusives, is unsustainable. So today we will be exploring how classification models can help us do exactly that.</a:t>
            </a:r>
          </a:p>
        </p:txBody>
      </p:sp>
      <p:sp>
        <p:nvSpPr>
          <p:cNvPr id="4" name="Slide Number Placeholder 3"/>
          <p:cNvSpPr>
            <a:spLocks noGrp="1"/>
          </p:cNvSpPr>
          <p:nvPr>
            <p:ph type="sldNum" sz="quarter" idx="5"/>
          </p:nvPr>
        </p:nvSpPr>
        <p:spPr/>
        <p:txBody>
          <a:bodyPr/>
          <a:lstStyle/>
          <a:p>
            <a:fld id="{21B64319-EEFE-864E-85B5-61DA57BDE040}" type="slidenum">
              <a:rPr lang="en-US" smtClean="0"/>
              <a:t>3</a:t>
            </a:fld>
            <a:endParaRPr lang="en-US"/>
          </a:p>
        </p:txBody>
      </p:sp>
    </p:spTree>
    <p:extLst>
      <p:ext uri="{BB962C8B-B14F-4D97-AF65-F5344CB8AC3E}">
        <p14:creationId xmlns:p14="http://schemas.microsoft.com/office/powerpoint/2010/main" val="333452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collect our data. We will use the Steam Store and Steam Spy APIs to collect data for games.</a:t>
            </a:r>
          </a:p>
        </p:txBody>
      </p:sp>
      <p:sp>
        <p:nvSpPr>
          <p:cNvPr id="4" name="Slide Number Placeholder 3"/>
          <p:cNvSpPr>
            <a:spLocks noGrp="1"/>
          </p:cNvSpPr>
          <p:nvPr>
            <p:ph type="sldNum" sz="quarter" idx="5"/>
          </p:nvPr>
        </p:nvSpPr>
        <p:spPr/>
        <p:txBody>
          <a:bodyPr/>
          <a:lstStyle/>
          <a:p>
            <a:fld id="{21B64319-EEFE-864E-85B5-61DA57BDE040}" type="slidenum">
              <a:rPr lang="en-US" smtClean="0"/>
              <a:t>4</a:t>
            </a:fld>
            <a:endParaRPr lang="en-US"/>
          </a:p>
        </p:txBody>
      </p:sp>
    </p:spTree>
    <p:extLst>
      <p:ext uri="{BB962C8B-B14F-4D97-AF65-F5344CB8AC3E}">
        <p14:creationId xmlns:p14="http://schemas.microsoft.com/office/powerpoint/2010/main" val="370184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then allows us to formulate a target variable, that classifies whether games are successful. We’ve decided that a game is positively classed if it has been played, on average, for at least 1 hour a day per player, for everyday that the game has been out. </a:t>
            </a:r>
          </a:p>
          <a:p>
            <a:r>
              <a:rPr lang="en-US" dirty="0"/>
              <a:t>This led to 1000 positive observations and 40000 negative observations.</a:t>
            </a:r>
          </a:p>
          <a:p>
            <a:endParaRPr lang="en-US" dirty="0"/>
          </a:p>
          <a:p>
            <a:r>
              <a:rPr lang="en-US" dirty="0"/>
              <a:t>The data also provides us with 29 raw feature variables, which will allow us to model our target.</a:t>
            </a:r>
          </a:p>
        </p:txBody>
      </p:sp>
      <p:sp>
        <p:nvSpPr>
          <p:cNvPr id="4" name="Slide Number Placeholder 3"/>
          <p:cNvSpPr>
            <a:spLocks noGrp="1"/>
          </p:cNvSpPr>
          <p:nvPr>
            <p:ph type="sldNum" sz="quarter" idx="5"/>
          </p:nvPr>
        </p:nvSpPr>
        <p:spPr/>
        <p:txBody>
          <a:bodyPr/>
          <a:lstStyle/>
          <a:p>
            <a:fld id="{21B64319-EEFE-864E-85B5-61DA57BDE040}" type="slidenum">
              <a:rPr lang="en-US" smtClean="0"/>
              <a:t>5</a:t>
            </a:fld>
            <a:endParaRPr lang="en-US"/>
          </a:p>
        </p:txBody>
      </p:sp>
    </p:spTree>
    <p:extLst>
      <p:ext uri="{BB962C8B-B14F-4D97-AF65-F5344CB8AC3E}">
        <p14:creationId xmlns:p14="http://schemas.microsoft.com/office/powerpoint/2010/main" val="96080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involved some data cleaning, which included removing anomalies such as idling games. </a:t>
            </a:r>
          </a:p>
        </p:txBody>
      </p:sp>
      <p:sp>
        <p:nvSpPr>
          <p:cNvPr id="4" name="Slide Number Placeholder 3"/>
          <p:cNvSpPr>
            <a:spLocks noGrp="1"/>
          </p:cNvSpPr>
          <p:nvPr>
            <p:ph type="sldNum" sz="quarter" idx="5"/>
          </p:nvPr>
        </p:nvSpPr>
        <p:spPr/>
        <p:txBody>
          <a:bodyPr/>
          <a:lstStyle/>
          <a:p>
            <a:fld id="{21B64319-EEFE-864E-85B5-61DA57BDE040}" type="slidenum">
              <a:rPr lang="en-US" smtClean="0"/>
              <a:t>6</a:t>
            </a:fld>
            <a:endParaRPr lang="en-US"/>
          </a:p>
        </p:txBody>
      </p:sp>
    </p:spTree>
    <p:extLst>
      <p:ext uri="{BB962C8B-B14F-4D97-AF65-F5344CB8AC3E}">
        <p14:creationId xmlns:p14="http://schemas.microsoft.com/office/powerpoint/2010/main" val="379310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create a baseline model. Because our dataset is imbalanced, recall and precision scores will be useful metrics. We must also consider that it costs us more to falsely select a bad game compared to not selecting a good game. So an f0.6 score will be our main metric, weighing precision more heavily, while still accounting for recall. AUC will also be considered for comparing the predictive power of our models.</a:t>
            </a:r>
          </a:p>
          <a:p>
            <a:endParaRPr lang="en-US" dirty="0"/>
          </a:p>
          <a:p>
            <a:r>
              <a:rPr lang="en-US" dirty="0"/>
              <a:t>Another consideration was whether we wanted an interpretable model. Because we only intend to use the model for game selection rather than game production, predictive performance was our priority.</a:t>
            </a:r>
          </a:p>
        </p:txBody>
      </p:sp>
      <p:sp>
        <p:nvSpPr>
          <p:cNvPr id="4" name="Slide Number Placeholder 3"/>
          <p:cNvSpPr>
            <a:spLocks noGrp="1"/>
          </p:cNvSpPr>
          <p:nvPr>
            <p:ph type="sldNum" sz="quarter" idx="5"/>
          </p:nvPr>
        </p:nvSpPr>
        <p:spPr/>
        <p:txBody>
          <a:bodyPr/>
          <a:lstStyle/>
          <a:p>
            <a:fld id="{21B64319-EEFE-864E-85B5-61DA57BDE040}" type="slidenum">
              <a:rPr lang="en-US" smtClean="0"/>
              <a:t>7</a:t>
            </a:fld>
            <a:endParaRPr lang="en-US"/>
          </a:p>
        </p:txBody>
      </p:sp>
    </p:spTree>
    <p:extLst>
      <p:ext uri="{BB962C8B-B14F-4D97-AF65-F5344CB8AC3E}">
        <p14:creationId xmlns:p14="http://schemas.microsoft.com/office/powerpoint/2010/main" val="378912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baseline model used the random forest classifier with 200 estimators, using 3 </a:t>
            </a:r>
            <a:r>
              <a:rPr lang="en-US" dirty="0" err="1"/>
              <a:t>categorocal</a:t>
            </a:r>
            <a:r>
              <a:rPr lang="en-US" dirty="0"/>
              <a:t> features. The features were genres, categories, and platforms.</a:t>
            </a:r>
          </a:p>
          <a:p>
            <a:r>
              <a:rPr lang="en-US" dirty="0"/>
              <a:t>This model was certainly better than nothing as can be seen with the ROC curve, however with an f0.6 of 0.177, it can certainly be improved.</a:t>
            </a:r>
          </a:p>
        </p:txBody>
      </p:sp>
      <p:sp>
        <p:nvSpPr>
          <p:cNvPr id="4" name="Slide Number Placeholder 3"/>
          <p:cNvSpPr>
            <a:spLocks noGrp="1"/>
          </p:cNvSpPr>
          <p:nvPr>
            <p:ph type="sldNum" sz="quarter" idx="5"/>
          </p:nvPr>
        </p:nvSpPr>
        <p:spPr/>
        <p:txBody>
          <a:bodyPr/>
          <a:lstStyle/>
          <a:p>
            <a:fld id="{21B64319-EEFE-864E-85B5-61DA57BDE040}" type="slidenum">
              <a:rPr lang="en-US" smtClean="0"/>
              <a:t>8</a:t>
            </a:fld>
            <a:endParaRPr lang="en-US"/>
          </a:p>
        </p:txBody>
      </p:sp>
    </p:spTree>
    <p:extLst>
      <p:ext uri="{BB962C8B-B14F-4D97-AF65-F5344CB8AC3E}">
        <p14:creationId xmlns:p14="http://schemas.microsoft.com/office/powerpoint/2010/main" val="312999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at the precision and recall curve to see how our model performs with different thresholds. Again the model seems to perform poorly, with a terrible tradeoff of either low precision or low recall.</a:t>
            </a:r>
          </a:p>
        </p:txBody>
      </p:sp>
      <p:sp>
        <p:nvSpPr>
          <p:cNvPr id="4" name="Slide Number Placeholder 3"/>
          <p:cNvSpPr>
            <a:spLocks noGrp="1"/>
          </p:cNvSpPr>
          <p:nvPr>
            <p:ph type="sldNum" sz="quarter" idx="5"/>
          </p:nvPr>
        </p:nvSpPr>
        <p:spPr/>
        <p:txBody>
          <a:bodyPr/>
          <a:lstStyle/>
          <a:p>
            <a:fld id="{21B64319-EEFE-864E-85B5-61DA57BDE040}" type="slidenum">
              <a:rPr lang="en-US" smtClean="0"/>
              <a:t>9</a:t>
            </a:fld>
            <a:endParaRPr lang="en-US"/>
          </a:p>
        </p:txBody>
      </p:sp>
    </p:spTree>
    <p:extLst>
      <p:ext uri="{BB962C8B-B14F-4D97-AF65-F5344CB8AC3E}">
        <p14:creationId xmlns:p14="http://schemas.microsoft.com/office/powerpoint/2010/main" val="18767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6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148758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5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3703578"/>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EC186C2-F6AB-0C4A-B16F-9F9348E38CD6}"/>
              </a:ext>
            </a:extLst>
          </p:cNvPr>
          <p:cNvSpPr/>
          <p:nvPr/>
        </p:nvSpPr>
        <p:spPr>
          <a:xfrm>
            <a:off x="805499" y="2095112"/>
            <a:ext cx="7535875" cy="1670012"/>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30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739689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models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XGBoost</a:t>
            </a:r>
            <a:endParaRPr lang="en-US" sz="3200" dirty="0">
              <a:latin typeface="Roboto" panose="02000000000000000000" pitchFamily="2" charset="0"/>
              <a:ea typeface="Roboto" panose="02000000000000000000" pitchFamily="2" charset="0"/>
            </a:endParaRP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Parameter tuning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Class weights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GridSearchCV</a:t>
            </a:r>
            <a:endParaRPr lang="en-US" sz="3200" dirty="0">
              <a:latin typeface="Roboto" panose="02000000000000000000" pitchFamily="2" charset="0"/>
              <a:ea typeface="Roboto" panose="02000000000000000000" pitchFamily="2" charset="0"/>
            </a:endParaRP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E701F0-5ACB-0941-8DC2-D99C435B3B04}"/>
              </a:ext>
            </a:extLst>
          </p:cNvPr>
          <p:cNvSpPr/>
          <p:nvPr/>
        </p:nvSpPr>
        <p:spPr>
          <a:xfrm>
            <a:off x="805499" y="2095112"/>
            <a:ext cx="7535875" cy="3810388"/>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87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5" name="Graphic 4">
            <a:extLst>
              <a:ext uri="{FF2B5EF4-FFF2-40B4-BE49-F238E27FC236}">
                <a16:creationId xmlns:a16="http://schemas.microsoft.com/office/drawing/2014/main" id="{9A489C2A-F0A0-294B-93F7-70E1AA53D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71499"/>
            <a:ext cx="9144002" cy="9144002"/>
          </a:xfrm>
          <a:prstGeom prst="rect">
            <a:avLst/>
          </a:prstGeom>
        </p:spPr>
      </p:pic>
    </p:spTree>
    <p:extLst>
      <p:ext uri="{BB962C8B-B14F-4D97-AF65-F5344CB8AC3E}">
        <p14:creationId xmlns:p14="http://schemas.microsoft.com/office/powerpoint/2010/main" val="243792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3" name="Graphic 2">
            <a:extLst>
              <a:ext uri="{FF2B5EF4-FFF2-40B4-BE49-F238E27FC236}">
                <a16:creationId xmlns:a16="http://schemas.microsoft.com/office/drawing/2014/main" id="{1637712D-CE9D-5047-A99E-AB32B14E6D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000" y="571499"/>
            <a:ext cx="9144002" cy="9144002"/>
          </a:xfrm>
          <a:prstGeom prst="rect">
            <a:avLst/>
          </a:prstGeom>
        </p:spPr>
      </p:pic>
    </p:spTree>
    <p:extLst>
      <p:ext uri="{BB962C8B-B14F-4D97-AF65-F5344CB8AC3E}">
        <p14:creationId xmlns:p14="http://schemas.microsoft.com/office/powerpoint/2010/main" val="194792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Conclusions and </a:t>
              </a:r>
              <a:r>
                <a:rPr lang="en-US" sz="4800" spc="-48" dirty="0">
                  <a:solidFill>
                    <a:srgbClr val="1654F0"/>
                  </a:solidFill>
                  <a:latin typeface="Roboto Bold"/>
                </a:rPr>
                <a:t>Future Work</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5858014"/>
          </a:xfrm>
          <a:prstGeom prst="rect">
            <a:avLst/>
          </a:prstGeom>
          <a:noFill/>
        </p:spPr>
        <p:txBody>
          <a:bodyPr wrap="square" rtlCol="0">
            <a:spAutoFit/>
          </a:bodyPr>
          <a:lstStyle/>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There is potential for a classification model to select games</a:t>
            </a:r>
          </a:p>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 limiting factor in this exploration was the data available</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Collect time-series data </a:t>
            </a: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Explore other datasets/ data sources</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63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4F0"/>
        </a:solidFill>
        <a:effectLst/>
      </p:bgPr>
    </p:bg>
    <p:spTree>
      <p:nvGrpSpPr>
        <p:cNvPr id="1" name=""/>
        <p:cNvGrpSpPr/>
        <p:nvPr/>
      </p:nvGrpSpPr>
      <p:grpSpPr>
        <a:xfrm>
          <a:off x="0" y="0"/>
          <a:ext cx="0" cy="0"/>
          <a:chOff x="0" y="0"/>
          <a:chExt cx="0" cy="0"/>
        </a:xfrm>
      </p:grpSpPr>
      <p:pic>
        <p:nvPicPr>
          <p:cNvPr id="3074" name="Picture 2" descr="Get Companion for Fortnite - Microsoft Store en-GB">
            <a:extLst>
              <a:ext uri="{FF2B5EF4-FFF2-40B4-BE49-F238E27FC236}">
                <a16:creationId xmlns:a16="http://schemas.microsoft.com/office/drawing/2014/main" id="{18133753-ECB7-0745-8C19-4E6BD11A16B8}"/>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2670756" y="3906202"/>
            <a:ext cx="12946487" cy="2331720"/>
          </a:xfrm>
          <a:prstGeom prst="rect">
            <a:avLst/>
          </a:prstGeom>
        </p:spPr>
        <p:txBody>
          <a:bodyPr lIns="0" tIns="0" rIns="0" bIns="0" rtlCol="0" anchor="t">
            <a:spAutoFit/>
          </a:bodyPr>
          <a:lstStyle/>
          <a:p>
            <a:pPr algn="ctr">
              <a:lnSpc>
                <a:spcPts val="18720"/>
              </a:lnSpc>
            </a:pPr>
            <a:r>
              <a:rPr lang="en-US" sz="14400">
                <a:solidFill>
                  <a:srgbClr val="FFFFFF"/>
                </a:solidFill>
                <a:latin typeface="Roboto Bold"/>
              </a:rPr>
              <a:t>Thank you!</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9A18BE-6822-704B-8344-0C19146E9B76}"/>
              </a:ext>
            </a:extLst>
          </p:cNvPr>
          <p:cNvPicPr>
            <a:picLocks noChangeAspect="1"/>
          </p:cNvPicPr>
          <p:nvPr/>
        </p:nvPicPr>
        <p:blipFill>
          <a:blip r:embed="rId3"/>
          <a:stretch>
            <a:fillRect/>
          </a:stretch>
        </p:blipFill>
        <p:spPr>
          <a:xfrm>
            <a:off x="3714750" y="1504950"/>
            <a:ext cx="10858500" cy="7277100"/>
          </a:xfrm>
          <a:prstGeom prst="rect">
            <a:avLst/>
          </a:prstGeom>
        </p:spPr>
      </p:pic>
    </p:spTree>
    <p:extLst>
      <p:ext uri="{BB962C8B-B14F-4D97-AF65-F5344CB8AC3E}">
        <p14:creationId xmlns:p14="http://schemas.microsoft.com/office/powerpoint/2010/main" val="524660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E988F1-3B0A-3247-A021-F2BA2C00B031}"/>
              </a:ext>
            </a:extLst>
          </p:cNvPr>
          <p:cNvPicPr>
            <a:picLocks noChangeAspect="1"/>
          </p:cNvPicPr>
          <p:nvPr/>
        </p:nvPicPr>
        <p:blipFill>
          <a:blip r:embed="rId2"/>
          <a:stretch>
            <a:fillRect/>
          </a:stretch>
        </p:blipFill>
        <p:spPr>
          <a:xfrm>
            <a:off x="2393950" y="654050"/>
            <a:ext cx="13500100" cy="8978900"/>
          </a:xfrm>
          <a:prstGeom prst="rect">
            <a:avLst/>
          </a:prstGeom>
        </p:spPr>
      </p:pic>
    </p:spTree>
    <p:extLst>
      <p:ext uri="{BB962C8B-B14F-4D97-AF65-F5344CB8AC3E}">
        <p14:creationId xmlns:p14="http://schemas.microsoft.com/office/powerpoint/2010/main" val="438726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extLst>
      <p:ext uri="{BB962C8B-B14F-4D97-AF65-F5344CB8AC3E}">
        <p14:creationId xmlns:p14="http://schemas.microsoft.com/office/powerpoint/2010/main" val="727389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29FD78-633C-D947-8E95-66732F795987}"/>
              </a:ext>
            </a:extLst>
          </p:cNvPr>
          <p:cNvPicPr>
            <a:picLocks noChangeAspect="1"/>
          </p:cNvPicPr>
          <p:nvPr/>
        </p:nvPicPr>
        <p:blipFill>
          <a:blip r:embed="rId2"/>
          <a:stretch>
            <a:fillRect/>
          </a:stretch>
        </p:blipFill>
        <p:spPr>
          <a:xfrm>
            <a:off x="2165350" y="2584450"/>
            <a:ext cx="13957300" cy="5118100"/>
          </a:xfrm>
          <a:prstGeom prst="rect">
            <a:avLst/>
          </a:prstGeom>
        </p:spPr>
      </p:pic>
    </p:spTree>
    <p:extLst>
      <p:ext uri="{BB962C8B-B14F-4D97-AF65-F5344CB8AC3E}">
        <p14:creationId xmlns:p14="http://schemas.microsoft.com/office/powerpoint/2010/main" val="535134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54F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3F98C5F-1B9B-2E4B-AE3F-8F74149F65A3}"/>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p:nvPr/>
        </p:nvSpPr>
        <p:spPr>
          <a:xfrm>
            <a:off x="0" y="8870247"/>
            <a:ext cx="18288000" cy="1416753"/>
          </a:xfrm>
          <a:prstGeom prst="rect">
            <a:avLst/>
          </a:prstGeom>
          <a:solidFill>
            <a:srgbClr val="14110F"/>
          </a:solidFill>
        </p:spPr>
      </p:sp>
      <p:grpSp>
        <p:nvGrpSpPr>
          <p:cNvPr id="2" name="Group 2"/>
          <p:cNvGrpSpPr/>
          <p:nvPr/>
        </p:nvGrpSpPr>
        <p:grpSpPr>
          <a:xfrm>
            <a:off x="1672644" y="2276730"/>
            <a:ext cx="12946487" cy="4935577"/>
            <a:chOff x="0" y="0"/>
            <a:chExt cx="17261983" cy="6580770"/>
          </a:xfrm>
        </p:grpSpPr>
        <p:sp>
          <p:nvSpPr>
            <p:cNvPr id="3" name="TextBox 3"/>
            <p:cNvSpPr txBox="1"/>
            <p:nvPr/>
          </p:nvSpPr>
          <p:spPr>
            <a:xfrm>
              <a:off x="0" y="-114300"/>
              <a:ext cx="12408225" cy="764540"/>
            </a:xfrm>
            <a:prstGeom prst="rect">
              <a:avLst/>
            </a:prstGeom>
          </p:spPr>
          <p:txBody>
            <a:bodyPr lIns="0" tIns="0" rIns="0" bIns="0" rtlCol="0" anchor="t">
              <a:spAutoFit/>
            </a:bodyPr>
            <a:lstStyle/>
            <a:p>
              <a:pPr marL="0" lvl="0" indent="0">
                <a:lnSpc>
                  <a:spcPts val="4800"/>
                </a:lnSpc>
                <a:spcBef>
                  <a:spcPct val="0"/>
                </a:spcBef>
              </a:pPr>
              <a:r>
                <a:rPr lang="en-US" sz="3200" u="none" spc="64" dirty="0">
                  <a:solidFill>
                    <a:srgbClr val="FFFFFF"/>
                  </a:solidFill>
                  <a:latin typeface="Roboto Bold"/>
                </a:rPr>
                <a:t>Motivation</a:t>
              </a:r>
            </a:p>
          </p:txBody>
        </p:sp>
        <p:sp>
          <p:nvSpPr>
            <p:cNvPr id="4" name="TextBox 4"/>
            <p:cNvSpPr txBox="1"/>
            <p:nvPr/>
          </p:nvSpPr>
          <p:spPr>
            <a:xfrm>
              <a:off x="0" y="1372711"/>
              <a:ext cx="17261983" cy="5208058"/>
            </a:xfrm>
            <a:prstGeom prst="rect">
              <a:avLst/>
            </a:prstGeom>
          </p:spPr>
          <p:txBody>
            <a:bodyPr lIns="0" tIns="0" rIns="0" bIns="0" rtlCol="0" anchor="t">
              <a:normAutofit/>
            </a:bodyPr>
            <a:lstStyle/>
            <a:p>
              <a:pPr>
                <a:lnSpc>
                  <a:spcPts val="10400"/>
                </a:lnSpc>
              </a:pPr>
              <a:r>
                <a:rPr lang="en-US" sz="8000" dirty="0">
                  <a:solidFill>
                    <a:srgbClr val="FFFFFF"/>
                  </a:solidFill>
                  <a:latin typeface="Roboto Bold"/>
                </a:rPr>
                <a:t>Aggressive Pursuit is Unsustainable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spTree>
    <p:extLst>
      <p:ext uri="{BB962C8B-B14F-4D97-AF65-F5344CB8AC3E}">
        <p14:creationId xmlns:p14="http://schemas.microsoft.com/office/powerpoint/2010/main" val="226833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Data</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3252172"/>
          </a:xfrm>
          <a:prstGeom prst="rect">
            <a:avLst/>
          </a:prstGeom>
          <a:noFill/>
        </p:spPr>
        <p:txBody>
          <a:bodyPr wrap="square" rtlCol="0">
            <a:spAutoFit/>
          </a:bodyPr>
          <a:lstStyle/>
          <a:p>
            <a:pPr>
              <a:lnSpc>
                <a:spcPct val="150000"/>
              </a:lnSpc>
            </a:pPr>
            <a:r>
              <a:rPr lang="en-US" sz="2800" b="1" dirty="0">
                <a:latin typeface="Roboto" panose="02000000000000000000" pitchFamily="2" charset="0"/>
                <a:ea typeface="Roboto" panose="02000000000000000000" pitchFamily="2" charset="0"/>
              </a:rPr>
              <a:t>Target Variable: </a:t>
            </a:r>
          </a:p>
          <a:p>
            <a:pPr>
              <a:lnSpc>
                <a:spcPct val="150000"/>
              </a:lnSpc>
            </a:pPr>
            <a:r>
              <a:rPr lang="en-US" sz="2800" dirty="0">
                <a:latin typeface="Roboto" panose="02000000000000000000" pitchFamily="2" charset="0"/>
                <a:ea typeface="Roboto" panose="02000000000000000000" pitchFamily="2" charset="0"/>
              </a:rPr>
              <a:t>Games played for &gt;= 1 hour a day per player, for everyday the game has been available.</a:t>
            </a:r>
          </a:p>
          <a:p>
            <a:pPr>
              <a:lnSpc>
                <a:spcPct val="150000"/>
              </a:lnSpc>
            </a:pPr>
            <a:r>
              <a:rPr lang="en-US" sz="2800" dirty="0">
                <a:latin typeface="Roboto" panose="02000000000000000000" pitchFamily="2" charset="0"/>
                <a:ea typeface="Roboto" panose="02000000000000000000" pitchFamily="2" charset="0"/>
              </a:rPr>
              <a:t>~1000 positive, 40000 negative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29 Feature Variables</a:t>
            </a:r>
          </a:p>
        </p:txBody>
      </p:sp>
    </p:spTree>
    <p:extLst>
      <p:ext uri="{BB962C8B-B14F-4D97-AF65-F5344CB8AC3E}">
        <p14:creationId xmlns:p14="http://schemas.microsoft.com/office/powerpoint/2010/main" val="29454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2" name="Rectangle 1">
            <a:extLst>
              <a:ext uri="{FF2B5EF4-FFF2-40B4-BE49-F238E27FC236}">
                <a16:creationId xmlns:a16="http://schemas.microsoft.com/office/drawing/2014/main" id="{0BA2C370-03A7-A346-AB31-287FBF9C0B6C}"/>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09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49" name="Group 48">
            <a:extLst>
              <a:ext uri="{FF2B5EF4-FFF2-40B4-BE49-F238E27FC236}">
                <a16:creationId xmlns:a16="http://schemas.microsoft.com/office/drawing/2014/main" id="{2F61E75B-EB03-0D44-BF0A-34187156331A}"/>
              </a:ext>
            </a:extLst>
          </p:cNvPr>
          <p:cNvGrpSpPr/>
          <p:nvPr/>
        </p:nvGrpSpPr>
        <p:grpSpPr>
          <a:xfrm>
            <a:off x="12344399" y="3761984"/>
            <a:ext cx="4589321" cy="3680940"/>
            <a:chOff x="1300673" y="2713000"/>
            <a:chExt cx="4589321" cy="3680940"/>
          </a:xfrm>
        </p:grpSpPr>
        <p:sp>
          <p:nvSpPr>
            <p:cNvPr id="50" name="Rounded Rectangle 49">
              <a:extLst>
                <a:ext uri="{FF2B5EF4-FFF2-40B4-BE49-F238E27FC236}">
                  <a16:creationId xmlns:a16="http://schemas.microsoft.com/office/drawing/2014/main" id="{0D243C49-A02A-E04C-95D4-388363AAA6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B815757F-C94D-4840-9FF8-9F04488514DF}"/>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Baselining</a:t>
              </a:r>
            </a:p>
          </p:txBody>
        </p:sp>
        <p:sp>
          <p:nvSpPr>
            <p:cNvPr id="52" name="TextBox 51">
              <a:extLst>
                <a:ext uri="{FF2B5EF4-FFF2-40B4-BE49-F238E27FC236}">
                  <a16:creationId xmlns:a16="http://schemas.microsoft.com/office/drawing/2014/main" id="{937D2E8D-1A9C-1E4E-A2F5-D77C38794AF6}"/>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Metric Selection</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Random Forest</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17" name="Rectangle 16">
            <a:extLst>
              <a:ext uri="{FF2B5EF4-FFF2-40B4-BE49-F238E27FC236}">
                <a16:creationId xmlns:a16="http://schemas.microsoft.com/office/drawing/2014/main" id="{A693E44E-5298-0749-B365-129ADC51FF86}"/>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C943D9-50C1-6C4C-9EF8-7EF5DB2E91B5}"/>
              </a:ext>
            </a:extLst>
          </p:cNvPr>
          <p:cNvSpPr/>
          <p:nvPr/>
        </p:nvSpPr>
        <p:spPr>
          <a:xfrm>
            <a:off x="6400799" y="3354554"/>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30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6" name="Graphic 5">
            <a:extLst>
              <a:ext uri="{FF2B5EF4-FFF2-40B4-BE49-F238E27FC236}">
                <a16:creationId xmlns:a16="http://schemas.microsoft.com/office/drawing/2014/main" id="{8DE7686E-B45C-BE47-88E2-4CD5B3F862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63478"/>
            <a:ext cx="9160044" cy="9160044"/>
          </a:xfrm>
          <a:prstGeom prst="rect">
            <a:avLst/>
          </a:prstGeom>
        </p:spPr>
      </p:pic>
    </p:spTree>
    <p:extLst>
      <p:ext uri="{BB962C8B-B14F-4D97-AF65-F5344CB8AC3E}">
        <p14:creationId xmlns:p14="http://schemas.microsoft.com/office/powerpoint/2010/main" val="220582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7" name="Graphic 6">
            <a:extLst>
              <a:ext uri="{FF2B5EF4-FFF2-40B4-BE49-F238E27FC236}">
                <a16:creationId xmlns:a16="http://schemas.microsoft.com/office/drawing/2014/main" id="{84DF3376-9310-9C46-92C5-FA67A81B5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6" y="571499"/>
            <a:ext cx="9144002" cy="9144002"/>
          </a:xfrm>
          <a:prstGeom prst="rect">
            <a:avLst/>
          </a:prstGeom>
        </p:spPr>
      </p:pic>
    </p:spTree>
    <p:extLst>
      <p:ext uri="{BB962C8B-B14F-4D97-AF65-F5344CB8AC3E}">
        <p14:creationId xmlns:p14="http://schemas.microsoft.com/office/powerpoint/2010/main" val="2177780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1930</TotalTime>
  <Words>1423</Words>
  <Application>Microsoft Macintosh PowerPoint</Application>
  <PresentationFormat>Custom</PresentationFormat>
  <Paragraphs>212</Paragraphs>
  <Slides>20</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Calibri</vt:lpstr>
      <vt:lpstr>Roboto</vt:lpstr>
      <vt:lpstr>Wingdings</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Clean Digital Tech Company Proposal Mission and Goals Presentation</dc:title>
  <cp:lastModifiedBy>Matteo Fortier</cp:lastModifiedBy>
  <cp:revision>23</cp:revision>
  <dcterms:created xsi:type="dcterms:W3CDTF">2006-08-16T00:00:00Z</dcterms:created>
  <dcterms:modified xsi:type="dcterms:W3CDTF">2021-08-06T15:10:36Z</dcterms:modified>
  <dc:identifier>DAEkwVoob5c</dc:identifier>
</cp:coreProperties>
</file>